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04" r:id="rId3"/>
    <p:sldId id="274" r:id="rId4"/>
    <p:sldId id="278" r:id="rId5"/>
    <p:sldId id="266" r:id="rId6"/>
    <p:sldId id="279" r:id="rId7"/>
    <p:sldId id="305" r:id="rId8"/>
    <p:sldId id="280" r:id="rId9"/>
    <p:sldId id="281" r:id="rId10"/>
    <p:sldId id="282" r:id="rId11"/>
    <p:sldId id="283" r:id="rId12"/>
    <p:sldId id="303" r:id="rId13"/>
    <p:sldId id="307" r:id="rId14"/>
    <p:sldId id="309" r:id="rId15"/>
    <p:sldId id="308" r:id="rId16"/>
    <p:sldId id="267" r:id="rId17"/>
    <p:sldId id="264" r:id="rId18"/>
    <p:sldId id="272" r:id="rId19"/>
    <p:sldId id="271" r:id="rId20"/>
    <p:sldId id="268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8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61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1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0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43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713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57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48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3297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986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90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019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4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33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43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6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9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1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95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41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3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33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DF86D-12C2-4A3F-9DA6-4B28D22EB8B6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7B036-CD28-45F8-9F4E-C5B3D7811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3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0CA11-D963-4181-A9F1-C14ACF636E6E}" type="datetimeFigureOut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3/4/2018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6913F-F71F-4AD7-91B3-851AF382D927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63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Scarlet Fever</a:t>
            </a:r>
            <a:br>
              <a:rPr lang="en-US" dirty="0" smtClean="0"/>
            </a:br>
            <a:r>
              <a:rPr lang="en-US" dirty="0" err="1" smtClean="0"/>
              <a:t>Haemophilus</a:t>
            </a:r>
            <a:r>
              <a:rPr lang="en-US" dirty="0" smtClean="0"/>
              <a:t> Influenza B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152400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Aisha </a:t>
            </a:r>
            <a:r>
              <a:rPr lang="en-US" b="1" dirty="0" err="1" smtClean="0"/>
              <a:t>Alshammary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Infectious Diseases Consultant</a:t>
            </a:r>
          </a:p>
          <a:p>
            <a:pPr marL="0" indent="0" algn="ctr">
              <a:buNone/>
            </a:pPr>
            <a:r>
              <a:rPr lang="en-US" b="1" dirty="0" smtClean="0"/>
              <a:t>Jan 21,2018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730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Measles versus Scarlet fever</a:t>
            </a:r>
            <a:endParaRPr lang="en-US" dirty="0"/>
          </a:p>
        </p:txBody>
      </p:sp>
      <p:pic>
        <p:nvPicPr>
          <p:cNvPr id="4" name="Picture 4" descr="measles_vs_scarlet_fev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24744"/>
            <a:ext cx="8352928" cy="5184576"/>
          </a:xfr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5076056" y="5075892"/>
            <a:ext cx="100811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5445224"/>
            <a:ext cx="936104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2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pread </a:t>
            </a:r>
            <a:r>
              <a:rPr lang="en-US" dirty="0"/>
              <a:t>through contact with droplets </a:t>
            </a:r>
          </a:p>
        </p:txBody>
      </p:sp>
    </p:spTree>
    <p:extLst>
      <p:ext uri="{BB962C8B-B14F-4D97-AF65-F5344CB8AC3E}">
        <p14:creationId xmlns:p14="http://schemas.microsoft.com/office/powerpoint/2010/main" val="98079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viral </a:t>
            </a:r>
            <a:r>
              <a:rPr lang="en-US" dirty="0" err="1"/>
              <a:t>exanthems</a:t>
            </a:r>
            <a:r>
              <a:rPr lang="en-US" dirty="0"/>
              <a:t> (measles)</a:t>
            </a:r>
          </a:p>
          <a:p>
            <a:r>
              <a:rPr lang="en-US" dirty="0"/>
              <a:t>Drugs eruptions</a:t>
            </a:r>
          </a:p>
          <a:p>
            <a:r>
              <a:rPr lang="en-US" dirty="0"/>
              <a:t>STSS</a:t>
            </a:r>
          </a:p>
          <a:p>
            <a:r>
              <a:rPr lang="en-US" dirty="0"/>
              <a:t>Kawasaki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20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/>
              <a:t>Scarlet Fever </a:t>
            </a:r>
            <a:r>
              <a:rPr lang="en-US" sz="3600" dirty="0" smtClean="0"/>
              <a:t>Complications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Are </a:t>
            </a:r>
            <a:r>
              <a:rPr lang="en-US" dirty="0">
                <a:solidFill>
                  <a:srgbClr val="FFFFFF"/>
                </a:solidFill>
              </a:rPr>
              <a:t>rare with proper </a:t>
            </a:r>
            <a:r>
              <a:rPr lang="en-US" dirty="0" smtClean="0">
                <a:solidFill>
                  <a:srgbClr val="FFFFFF"/>
                </a:solidFill>
              </a:rPr>
              <a:t>treatment</a:t>
            </a:r>
            <a:endParaRPr lang="en-US" dirty="0" smtClean="0">
              <a:solidFill>
                <a:srgbClr val="FFC000"/>
              </a:solidFill>
            </a:endParaRPr>
          </a:p>
          <a:p>
            <a:pPr marL="0" lvl="0" indent="0">
              <a:buNone/>
            </a:pPr>
            <a:r>
              <a:rPr lang="en-US" sz="3100" dirty="0" smtClean="0">
                <a:solidFill>
                  <a:srgbClr val="FFC000"/>
                </a:solidFill>
              </a:rPr>
              <a:t>Purulent </a:t>
            </a:r>
            <a:r>
              <a:rPr lang="en-US" sz="3100" dirty="0">
                <a:solidFill>
                  <a:srgbClr val="FFC000"/>
                </a:solidFill>
              </a:rPr>
              <a:t>complications:</a:t>
            </a:r>
          </a:p>
          <a:p>
            <a:pPr marL="0" lvl="0" indent="0">
              <a:buNone/>
            </a:pP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smtClean="0">
                <a:solidFill>
                  <a:srgbClr val="FFFFFF"/>
                </a:solidFill>
              </a:rPr>
              <a:t>– Otitis </a:t>
            </a:r>
            <a:r>
              <a:rPr lang="en-US" sz="3100" dirty="0">
                <a:solidFill>
                  <a:srgbClr val="FFFFFF"/>
                </a:solidFill>
              </a:rPr>
              <a:t>media</a:t>
            </a:r>
          </a:p>
          <a:p>
            <a:pPr marL="0" lvl="0" indent="0">
              <a:buNone/>
            </a:pP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smtClean="0">
                <a:solidFill>
                  <a:srgbClr val="FFFFFF"/>
                </a:solidFill>
              </a:rPr>
              <a:t>– Sinusitis</a:t>
            </a:r>
            <a:endParaRPr lang="en-US" sz="3100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smtClean="0">
                <a:solidFill>
                  <a:srgbClr val="FFFFFF"/>
                </a:solidFill>
              </a:rPr>
              <a:t>– </a:t>
            </a:r>
            <a:r>
              <a:rPr lang="en-US" sz="3100" dirty="0" err="1" smtClean="0">
                <a:solidFill>
                  <a:srgbClr val="FFFFFF"/>
                </a:solidFill>
              </a:rPr>
              <a:t>Peritonsillar</a:t>
            </a:r>
            <a:r>
              <a:rPr lang="en-US" sz="3100" dirty="0" smtClean="0">
                <a:solidFill>
                  <a:srgbClr val="FFFFFF"/>
                </a:solidFill>
              </a:rPr>
              <a:t>/retro-pharyngeal </a:t>
            </a:r>
            <a:r>
              <a:rPr lang="en-US" sz="3100" dirty="0">
                <a:solidFill>
                  <a:srgbClr val="FFFFFF"/>
                </a:solidFill>
              </a:rPr>
              <a:t>abscesses</a:t>
            </a:r>
          </a:p>
          <a:p>
            <a:pPr marL="0" lvl="0" indent="0">
              <a:buNone/>
            </a:pP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smtClean="0">
                <a:solidFill>
                  <a:srgbClr val="FFFFFF"/>
                </a:solidFill>
              </a:rPr>
              <a:t>– Cervical </a:t>
            </a:r>
            <a:r>
              <a:rPr lang="en-US" sz="3100" dirty="0">
                <a:solidFill>
                  <a:srgbClr val="FFFFFF"/>
                </a:solidFill>
              </a:rPr>
              <a:t>adenitis</a:t>
            </a:r>
          </a:p>
          <a:p>
            <a:pPr marL="0" lvl="0" indent="0">
              <a:buNone/>
            </a:pPr>
            <a:endParaRPr lang="en-US" sz="3100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r>
              <a:rPr lang="en-US" sz="3100" dirty="0" smtClean="0">
                <a:solidFill>
                  <a:srgbClr val="FFC000"/>
                </a:solidFill>
              </a:rPr>
              <a:t>Non-</a:t>
            </a:r>
            <a:r>
              <a:rPr lang="en-US" sz="3100" dirty="0" err="1" smtClean="0">
                <a:solidFill>
                  <a:srgbClr val="FFC000"/>
                </a:solidFill>
              </a:rPr>
              <a:t>suppurative</a:t>
            </a:r>
            <a:r>
              <a:rPr lang="en-US" sz="3100" dirty="0" smtClean="0">
                <a:solidFill>
                  <a:srgbClr val="FFC000"/>
                </a:solidFill>
              </a:rPr>
              <a:t> </a:t>
            </a:r>
            <a:r>
              <a:rPr lang="en-US" sz="3100" dirty="0" err="1">
                <a:solidFill>
                  <a:srgbClr val="FFC000"/>
                </a:solidFill>
              </a:rPr>
              <a:t>sequalae</a:t>
            </a:r>
            <a:r>
              <a:rPr lang="en-US" sz="3100" dirty="0">
                <a:solidFill>
                  <a:srgbClr val="FFC000"/>
                </a:solidFill>
              </a:rPr>
              <a:t>:</a:t>
            </a:r>
          </a:p>
          <a:p>
            <a:pPr marL="0" lvl="0" indent="0">
              <a:buNone/>
            </a:pPr>
            <a:r>
              <a:rPr lang="en-US" sz="3100" dirty="0">
                <a:solidFill>
                  <a:srgbClr val="FFFFFF"/>
                </a:solidFill>
              </a:rPr>
              <a:t> – Acute Rheumatic fever</a:t>
            </a:r>
          </a:p>
          <a:p>
            <a:pPr marL="0" lvl="0" indent="0">
              <a:buNone/>
            </a:pP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smtClean="0">
                <a:solidFill>
                  <a:srgbClr val="FFFFFF"/>
                </a:solidFill>
              </a:rPr>
              <a:t>– Acute </a:t>
            </a:r>
            <a:r>
              <a:rPr lang="en-US" sz="3100" dirty="0">
                <a:solidFill>
                  <a:srgbClr val="FFFFFF"/>
                </a:solidFill>
              </a:rPr>
              <a:t>glomerulonephritis (PSGN)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9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Diagnosis</a:t>
            </a:r>
          </a:p>
          <a:p>
            <a:pPr marL="0" indent="0">
              <a:buNone/>
            </a:pPr>
            <a:r>
              <a:rPr lang="en-US" dirty="0"/>
              <a:t>Clinical</a:t>
            </a:r>
          </a:p>
          <a:p>
            <a:pPr marL="0" indent="0">
              <a:buNone/>
            </a:pPr>
            <a:r>
              <a:rPr lang="en-US" dirty="0"/>
              <a:t>Lab</a:t>
            </a:r>
          </a:p>
          <a:p>
            <a:pPr marL="0" indent="0">
              <a:buNone/>
            </a:pPr>
            <a:r>
              <a:rPr lang="en-US" dirty="0" smtClean="0"/>
              <a:t>Treatment:</a:t>
            </a:r>
            <a:endParaRPr lang="en-US" dirty="0"/>
          </a:p>
          <a:p>
            <a:r>
              <a:rPr lang="en-US" dirty="0"/>
              <a:t>Antibiotic</a:t>
            </a:r>
          </a:p>
          <a:p>
            <a:r>
              <a:rPr lang="en-US" dirty="0"/>
              <a:t>You’ll need to make sure </a:t>
            </a:r>
            <a:r>
              <a:rPr lang="en-US" dirty="0" smtClean="0"/>
              <a:t>child </a:t>
            </a:r>
            <a:r>
              <a:rPr lang="en-US" dirty="0"/>
              <a:t>completes the entire course</a:t>
            </a:r>
          </a:p>
          <a:p>
            <a:r>
              <a:rPr lang="en-US" dirty="0"/>
              <a:t>child can return to school after they’ve taken antibiotics for at least 24 hours and no longer have a fever.</a:t>
            </a:r>
          </a:p>
          <a:p>
            <a:pPr marL="0" indent="0">
              <a:buNone/>
            </a:pPr>
            <a:r>
              <a:rPr lang="en-US" dirty="0"/>
              <a:t>Prevention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68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 err="1"/>
              <a:t>Haemophilus</a:t>
            </a:r>
            <a:r>
              <a:rPr lang="en-US" sz="4000" i="1" dirty="0"/>
              <a:t> influenza</a:t>
            </a:r>
            <a:r>
              <a:rPr lang="en-US" sz="4000" dirty="0"/>
              <a:t> type b (</a:t>
            </a:r>
            <a:r>
              <a:rPr lang="en-US" sz="4000" dirty="0" err="1"/>
              <a:t>Hib</a:t>
            </a:r>
            <a:r>
              <a:rPr lang="en-US" sz="40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B</a:t>
            </a:r>
            <a:r>
              <a:rPr lang="en-US" dirty="0" smtClean="0"/>
              <a:t>acteria </a:t>
            </a:r>
            <a:r>
              <a:rPr lang="en-US" dirty="0"/>
              <a:t>responsible </a:t>
            </a:r>
            <a:r>
              <a:rPr lang="en-US" dirty="0" smtClean="0"/>
              <a:t>for:</a:t>
            </a:r>
          </a:p>
          <a:p>
            <a:r>
              <a:rPr lang="en-US" dirty="0" smtClean="0"/>
              <a:t>Severe pneumonia and empyema</a:t>
            </a:r>
          </a:p>
          <a:p>
            <a:r>
              <a:rPr lang="en-US" dirty="0" smtClean="0"/>
              <a:t>Meningitis</a:t>
            </a:r>
          </a:p>
          <a:p>
            <a:r>
              <a:rPr lang="en-US" dirty="0" smtClean="0"/>
              <a:t>Bacteremia</a:t>
            </a:r>
          </a:p>
          <a:p>
            <a:r>
              <a:rPr lang="en-US" dirty="0" err="1" smtClean="0"/>
              <a:t>Epiglotitis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Cellulitis </a:t>
            </a:r>
          </a:p>
          <a:p>
            <a:r>
              <a:rPr lang="en-US" dirty="0" smtClean="0"/>
              <a:t>Septic arthritis</a:t>
            </a:r>
          </a:p>
          <a:p>
            <a:pPr marL="0" indent="0">
              <a:buNone/>
            </a:pPr>
            <a:r>
              <a:rPr lang="en-US" dirty="0" smtClean="0"/>
              <a:t>almost </a:t>
            </a:r>
            <a:r>
              <a:rPr lang="en-US" dirty="0"/>
              <a:t>exclusively in children aged less than 5 years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err="1" smtClean="0"/>
              <a:t>Transmision</a:t>
            </a:r>
            <a:r>
              <a:rPr lang="en-US" b="1" dirty="0" smtClean="0"/>
              <a:t>: </a:t>
            </a:r>
            <a:r>
              <a:rPr lang="en-US" dirty="0" smtClean="0"/>
              <a:t>It </a:t>
            </a:r>
            <a:r>
              <a:rPr lang="en-US" dirty="0"/>
              <a:t>is transmitted </a:t>
            </a:r>
            <a:r>
              <a:rPr lang="en-US" dirty="0" smtClean="0"/>
              <a:t>through respiratory </a:t>
            </a:r>
            <a:r>
              <a:rPr lang="en-US" dirty="0" err="1" smtClean="0"/>
              <a:t>dropplets</a:t>
            </a:r>
            <a:r>
              <a:rPr lang="en-US" dirty="0" smtClean="0"/>
              <a:t> from </a:t>
            </a:r>
            <a:r>
              <a:rPr lang="en-US" dirty="0"/>
              <a:t>infected to susceptible individuals</a:t>
            </a:r>
          </a:p>
        </p:txBody>
      </p:sp>
    </p:spTree>
    <p:extLst>
      <p:ext uri="{BB962C8B-B14F-4D97-AF65-F5344CB8AC3E}">
        <p14:creationId xmlns:p14="http://schemas.microsoft.com/office/powerpoint/2010/main" val="6432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900" smtClean="0">
                <a:solidFill>
                  <a:prstClr val="black"/>
                </a:solidFill>
                <a:ea typeface="+mj-ea"/>
                <a:cs typeface="+mj-cs"/>
              </a:rPr>
              <a:t>Causative organism</a:t>
            </a:r>
          </a:p>
          <a:p>
            <a:pPr marL="0" indent="0">
              <a:buNone/>
            </a:pPr>
            <a:r>
              <a:rPr lang="en-US" sz="2900" dirty="0" smtClean="0">
                <a:solidFill>
                  <a:prstClr val="black"/>
                </a:solidFill>
                <a:ea typeface="+mj-ea"/>
                <a:cs typeface="+mj-cs"/>
              </a:rPr>
              <a:t>Sign </a:t>
            </a:r>
            <a:r>
              <a:rPr lang="en-US" sz="2900" dirty="0">
                <a:solidFill>
                  <a:prstClr val="black"/>
                </a:solidFill>
                <a:ea typeface="+mj-ea"/>
                <a:cs typeface="+mj-cs"/>
              </a:rPr>
              <a:t>and </a:t>
            </a:r>
            <a:r>
              <a:rPr lang="en-US" sz="2900" dirty="0" smtClean="0">
                <a:solidFill>
                  <a:prstClr val="black"/>
                </a:solidFill>
                <a:ea typeface="+mj-ea"/>
                <a:cs typeface="+mj-cs"/>
              </a:rPr>
              <a:t>symptoms</a:t>
            </a:r>
          </a:p>
          <a:p>
            <a:pPr marL="0" indent="0">
              <a:buNone/>
            </a:pPr>
            <a:r>
              <a:rPr lang="en-US" sz="2900" dirty="0" smtClean="0">
                <a:solidFill>
                  <a:prstClr val="black"/>
                </a:solidFill>
                <a:ea typeface="+mj-ea"/>
                <a:cs typeface="+mj-cs"/>
              </a:rPr>
              <a:t>Diagnosis</a:t>
            </a:r>
          </a:p>
          <a:p>
            <a:pPr marL="0" indent="0">
              <a:buNone/>
            </a:pPr>
            <a:r>
              <a:rPr lang="en-US" sz="2900" dirty="0" smtClean="0">
                <a:solidFill>
                  <a:prstClr val="black"/>
                </a:solidFill>
                <a:ea typeface="+mj-ea"/>
                <a:cs typeface="+mj-cs"/>
              </a:rPr>
              <a:t>Treatment </a:t>
            </a:r>
          </a:p>
          <a:p>
            <a:pPr marL="0" indent="0">
              <a:buNone/>
            </a:pPr>
            <a:r>
              <a:rPr lang="en-US" sz="2900" dirty="0" smtClean="0">
                <a:solidFill>
                  <a:prstClr val="black"/>
                </a:solidFill>
                <a:ea typeface="+mj-ea"/>
                <a:cs typeface="+mj-cs"/>
              </a:rPr>
              <a:t>Complications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1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200" b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22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22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22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3100" b="1" dirty="0" smtClean="0">
                <a:solidFill>
                  <a:prstClr val="black"/>
                </a:solidFill>
                <a:ea typeface="+mn-ea"/>
                <a:cs typeface="+mn-cs"/>
              </a:rPr>
              <a:t>People at increased risk</a:t>
            </a:r>
            <a:br>
              <a:rPr lang="en-US" sz="31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sz="3100" b="1" dirty="0" smtClean="0">
                <a:solidFill>
                  <a:prstClr val="black"/>
                </a:solidFill>
                <a:ea typeface="+mn-ea"/>
                <a:cs typeface="+mn-cs"/>
              </a:rPr>
              <a:t>for </a:t>
            </a:r>
            <a:r>
              <a:rPr lang="en-US" sz="3100" b="1" dirty="0">
                <a:solidFill>
                  <a:prstClr val="black"/>
                </a:solidFill>
                <a:ea typeface="+mn-ea"/>
                <a:cs typeface="+mn-cs"/>
              </a:rPr>
              <a:t>developing H. </a:t>
            </a:r>
            <a:r>
              <a:rPr lang="en-US" sz="3100" b="1" dirty="0" err="1">
                <a:solidFill>
                  <a:prstClr val="black"/>
                </a:solidFill>
                <a:ea typeface="+mn-ea"/>
                <a:cs typeface="+mn-cs"/>
              </a:rPr>
              <a:t>influenzae</a:t>
            </a:r>
            <a:r>
              <a:rPr lang="en-US" sz="3100" b="1" dirty="0">
                <a:solidFill>
                  <a:prstClr val="black"/>
                </a:solidFill>
                <a:ea typeface="+mn-ea"/>
                <a:cs typeface="+mn-cs"/>
              </a:rPr>
              <a:t> disease</a:t>
            </a:r>
            <a:r>
              <a:rPr lang="en-US" sz="53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sz="53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-  occurs </a:t>
            </a:r>
            <a:r>
              <a:rPr lang="en-US" sz="2400" dirty="0"/>
              <a:t>mostly in babies and children younger than five </a:t>
            </a:r>
            <a:r>
              <a:rPr lang="en-US" sz="2400" dirty="0" smtClean="0"/>
              <a:t>years. </a:t>
            </a:r>
            <a:r>
              <a:rPr lang="en-US" sz="2400" dirty="0"/>
              <a:t>Adults 65 years or older, American Indians, and Alaska Natives are also at increased risk for getting sick with invasive </a:t>
            </a:r>
            <a:r>
              <a:rPr lang="en-US" sz="2400" i="1" dirty="0"/>
              <a:t>H. </a:t>
            </a:r>
            <a:r>
              <a:rPr lang="en-US" sz="2400" i="1" dirty="0" err="1"/>
              <a:t>influenzae</a:t>
            </a:r>
            <a:r>
              <a:rPr lang="en-US" sz="2400" dirty="0"/>
              <a:t> disease.</a:t>
            </a:r>
          </a:p>
          <a:p>
            <a:pPr marL="0" indent="0">
              <a:buNone/>
            </a:pPr>
            <a:r>
              <a:rPr lang="en-US" sz="2400" dirty="0" smtClean="0"/>
              <a:t>-  People </a:t>
            </a:r>
            <a:r>
              <a:rPr lang="en-US" sz="2400" dirty="0"/>
              <a:t>with certain medical </a:t>
            </a:r>
            <a:r>
              <a:rPr lang="en-US" sz="2400" dirty="0" smtClean="0"/>
              <a:t>conditions :</a:t>
            </a:r>
            <a:endParaRPr lang="en-US" sz="2400" dirty="0"/>
          </a:p>
          <a:p>
            <a:pPr>
              <a:buFont typeface="Arial"/>
              <a:buChar char="•"/>
            </a:pPr>
            <a:r>
              <a:rPr lang="en-US" sz="2400" dirty="0"/>
              <a:t>Sickle cell disease</a:t>
            </a:r>
          </a:p>
          <a:p>
            <a:pPr>
              <a:buFont typeface="Arial"/>
              <a:buChar char="•"/>
            </a:pPr>
            <a:r>
              <a:rPr lang="en-US" sz="2400" dirty="0" err="1"/>
              <a:t>Asplenia</a:t>
            </a:r>
            <a:r>
              <a:rPr lang="en-US" sz="2400" dirty="0"/>
              <a:t> (no spleen)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HIV </a:t>
            </a:r>
            <a:r>
              <a:rPr lang="en-US" sz="2400" dirty="0"/>
              <a:t>(human immunodeficiency virus) infection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Antibody </a:t>
            </a:r>
            <a:r>
              <a:rPr lang="en-US" sz="2400" dirty="0"/>
              <a:t>and complement deficiency syndromes</a:t>
            </a:r>
          </a:p>
          <a:p>
            <a:pPr>
              <a:buFont typeface="Arial"/>
              <a:buChar char="•"/>
            </a:pPr>
            <a:r>
              <a:rPr lang="en-US" sz="2400" dirty="0"/>
              <a:t>Receipt of chemotherapy or radiation therapy for malignant neoplasms</a:t>
            </a:r>
          </a:p>
          <a:p>
            <a:pPr>
              <a:buFont typeface="Arial"/>
              <a:buChar char="•"/>
            </a:pPr>
            <a:r>
              <a:rPr lang="en-US" sz="2400" dirty="0"/>
              <a:t>Receipt of hematopoietic stem cell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381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55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2" y="290945"/>
            <a:ext cx="8077200" cy="605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14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Prevention:</a:t>
            </a:r>
          </a:p>
          <a:p>
            <a:r>
              <a:rPr lang="en-US" dirty="0"/>
              <a:t>Vaccines </a:t>
            </a:r>
            <a:r>
              <a:rPr lang="en-US" dirty="0" smtClean="0"/>
              <a:t>preventing </a:t>
            </a:r>
            <a:r>
              <a:rPr lang="en-US" dirty="0"/>
              <a:t>the majority of serious </a:t>
            </a:r>
            <a:r>
              <a:rPr lang="en-US" dirty="0" err="1"/>
              <a:t>Hib</a:t>
            </a:r>
            <a:r>
              <a:rPr lang="en-US" dirty="0"/>
              <a:t> disease. </a:t>
            </a:r>
            <a:r>
              <a:rPr lang="en-US" dirty="0" err="1"/>
              <a:t>Hib</a:t>
            </a:r>
            <a:r>
              <a:rPr lang="en-US" dirty="0"/>
              <a:t> vaccines are safe and efficacious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92975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77961"/>
            <a:ext cx="4548188" cy="447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57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200400"/>
            <a:ext cx="2857500" cy="3505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61" y="1219200"/>
            <a:ext cx="2381250" cy="1924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11" y="1981200"/>
            <a:ext cx="611505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284"/>
            <a:ext cx="4067944" cy="3635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-10204"/>
            <a:ext cx="4176464" cy="362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5" y="3657715"/>
            <a:ext cx="4992393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963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 Childhood </a:t>
            </a:r>
            <a:r>
              <a:rPr lang="en-US" dirty="0" err="1"/>
              <a:t>Exanthems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I. Measles (</a:t>
            </a:r>
            <a:r>
              <a:rPr lang="en-US" dirty="0" err="1"/>
              <a:t>Rubeola</a:t>
            </a:r>
            <a:r>
              <a:rPr lang="en-US" dirty="0"/>
              <a:t>)</a:t>
            </a:r>
          </a:p>
          <a:p>
            <a:r>
              <a:rPr lang="en-US" dirty="0"/>
              <a:t>II. Scarlet Fever</a:t>
            </a:r>
          </a:p>
          <a:p>
            <a:r>
              <a:rPr lang="en-US" dirty="0"/>
              <a:t>III. Rubella (German measles)</a:t>
            </a:r>
          </a:p>
          <a:p>
            <a:r>
              <a:rPr lang="en-US" dirty="0"/>
              <a:t>IV. </a:t>
            </a:r>
            <a:r>
              <a:rPr lang="en-US" dirty="0" err="1"/>
              <a:t>Filatow</a:t>
            </a:r>
            <a:r>
              <a:rPr lang="en-US" dirty="0"/>
              <a:t>-Dukes Disease (SSSS)</a:t>
            </a:r>
          </a:p>
          <a:p>
            <a:r>
              <a:rPr lang="en-US" dirty="0"/>
              <a:t>V. Erythema </a:t>
            </a:r>
            <a:r>
              <a:rPr lang="en-US" dirty="0" err="1"/>
              <a:t>Infectiosum</a:t>
            </a:r>
            <a:endParaRPr lang="en-US" dirty="0"/>
          </a:p>
          <a:p>
            <a:r>
              <a:rPr lang="en-US" dirty="0"/>
              <a:t>VI. </a:t>
            </a:r>
            <a:r>
              <a:rPr lang="en-US" dirty="0" err="1"/>
              <a:t>Roseola</a:t>
            </a:r>
            <a:r>
              <a:rPr lang="en-US" dirty="0"/>
              <a:t> </a:t>
            </a:r>
            <a:r>
              <a:rPr lang="en-US" dirty="0" err="1" smtClean="0"/>
              <a:t>Infantum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4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Scarlet </a:t>
            </a:r>
            <a:r>
              <a:rPr lang="en-US" dirty="0"/>
              <a:t>Fever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•Due to </a:t>
            </a:r>
            <a:r>
              <a:rPr lang="en-US" dirty="0" err="1" smtClean="0"/>
              <a:t>erythrogenic</a:t>
            </a:r>
            <a:r>
              <a:rPr lang="en-US" dirty="0" smtClean="0"/>
              <a:t> exotoxin-producing </a:t>
            </a:r>
            <a:r>
              <a:rPr lang="en-US" dirty="0" err="1" smtClean="0"/>
              <a:t>gp</a:t>
            </a:r>
            <a:r>
              <a:rPr lang="en-US" dirty="0" smtClean="0"/>
              <a:t> A beta-hemolytic streptococci</a:t>
            </a:r>
          </a:p>
          <a:p>
            <a:pPr marL="0" indent="0">
              <a:buNone/>
            </a:pPr>
            <a:r>
              <a:rPr lang="en-US" dirty="0" smtClean="0"/>
              <a:t>•At risk: &lt;10yrs, peak 4-8y</a:t>
            </a:r>
          </a:p>
          <a:p>
            <a:pPr marL="0" indent="0">
              <a:buNone/>
            </a:pPr>
            <a:r>
              <a:rPr lang="en-US" dirty="0" smtClean="0"/>
              <a:t>•Incubation period: 2-4 days</a:t>
            </a:r>
          </a:p>
        </p:txBody>
      </p:sp>
    </p:spTree>
    <p:extLst>
      <p:ext uri="{BB962C8B-B14F-4D97-AF65-F5344CB8AC3E}">
        <p14:creationId xmlns:p14="http://schemas.microsoft.com/office/powerpoint/2010/main" val="350896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Scarlet </a:t>
            </a:r>
            <a:r>
              <a:rPr lang="en-US" dirty="0" smtClean="0"/>
              <a:t>Fever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Abrupt </a:t>
            </a:r>
            <a:r>
              <a:rPr lang="en-US" dirty="0"/>
              <a:t>onset </a:t>
            </a:r>
            <a:r>
              <a:rPr lang="en-US" dirty="0" smtClean="0"/>
              <a:t>of high fever,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sore </a:t>
            </a:r>
            <a:r>
              <a:rPr lang="en-US" dirty="0" smtClean="0">
                <a:solidFill>
                  <a:srgbClr val="FFFFFF"/>
                </a:solidFill>
              </a:rPr>
              <a:t>throat, </a:t>
            </a:r>
            <a:r>
              <a:rPr lang="en-US" dirty="0" smtClean="0"/>
              <a:t>headache</a:t>
            </a:r>
            <a:r>
              <a:rPr lang="en-US" dirty="0"/>
              <a:t>, vomiting, </a:t>
            </a:r>
            <a:r>
              <a:rPr lang="en-US" dirty="0" smtClean="0"/>
              <a:t>malaise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 smtClean="0"/>
              <a:t>Enanthem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–</a:t>
            </a:r>
            <a:r>
              <a:rPr lang="en-US" dirty="0"/>
              <a:t>Bright red oral mucosa</a:t>
            </a:r>
          </a:p>
          <a:p>
            <a:pPr marL="0" indent="0">
              <a:buNone/>
            </a:pPr>
            <a:r>
              <a:rPr lang="en-US" dirty="0" smtClean="0"/>
              <a:t>       –</a:t>
            </a:r>
            <a:r>
              <a:rPr lang="en-US" dirty="0"/>
              <a:t>Palatal </a:t>
            </a:r>
            <a:r>
              <a:rPr lang="en-US" dirty="0" err="1"/>
              <a:t>petechiae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–</a:t>
            </a:r>
            <a:r>
              <a:rPr lang="en-US" dirty="0"/>
              <a:t>Tongue change</a:t>
            </a:r>
          </a:p>
        </p:txBody>
      </p:sp>
    </p:spTree>
    <p:extLst>
      <p:ext uri="{BB962C8B-B14F-4D97-AF65-F5344CB8AC3E}">
        <p14:creationId xmlns:p14="http://schemas.microsoft.com/office/powerpoint/2010/main" val="17027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768752"/>
          </a:xfrm>
        </p:spPr>
        <p:txBody>
          <a:bodyPr>
            <a:normAutofit/>
          </a:bodyPr>
          <a:lstStyle/>
          <a:p>
            <a:r>
              <a:rPr lang="en-US" dirty="0"/>
              <a:t>Typically begins with </a:t>
            </a:r>
            <a:r>
              <a:rPr lang="en-US" dirty="0" smtClean="0"/>
              <a:t>high fever </a:t>
            </a:r>
            <a:r>
              <a:rPr lang="en-US" dirty="0"/>
              <a:t>&amp; sore throat</a:t>
            </a:r>
          </a:p>
          <a:p>
            <a:r>
              <a:rPr lang="en-US" dirty="0"/>
              <a:t>Strep. produces a toxin that causes a </a:t>
            </a:r>
            <a:r>
              <a:rPr lang="en-US" dirty="0" smtClean="0"/>
              <a:t>rash: </a:t>
            </a:r>
            <a:endParaRPr lang="en-US" dirty="0"/>
          </a:p>
          <a:p>
            <a:pPr lvl="1"/>
            <a:r>
              <a:rPr lang="en-US" sz="3200" dirty="0" smtClean="0"/>
              <a:t>Appears </a:t>
            </a:r>
            <a:r>
              <a:rPr lang="en-US" sz="3200" dirty="0"/>
              <a:t>1-2 days after the onset of </a:t>
            </a:r>
            <a:r>
              <a:rPr lang="en-US" sz="3200" dirty="0" smtClean="0"/>
              <a:t>illness</a:t>
            </a:r>
          </a:p>
          <a:p>
            <a:pPr lvl="1"/>
            <a:r>
              <a:rPr lang="en-US" sz="3200" dirty="0"/>
              <a:t>B</a:t>
            </a:r>
            <a:r>
              <a:rPr lang="en-US" sz="3200" dirty="0" smtClean="0"/>
              <a:t>right </a:t>
            </a:r>
            <a:r>
              <a:rPr lang="en-US" sz="3200" dirty="0"/>
              <a:t>red rash on the body, looks like a sunburn and feels like </a:t>
            </a:r>
            <a:r>
              <a:rPr lang="en-US" sz="3200" dirty="0" smtClean="0"/>
              <a:t>sandpaper</a:t>
            </a:r>
            <a:r>
              <a:rPr lang="en-US" sz="3200" dirty="0"/>
              <a:t>.</a:t>
            </a:r>
          </a:p>
          <a:p>
            <a:pPr lvl="1"/>
            <a:endParaRPr lang="en-US" sz="3200" dirty="0"/>
          </a:p>
          <a:p>
            <a:pPr lvl="1"/>
            <a:r>
              <a:rPr lang="en-US" sz="3200" dirty="0"/>
              <a:t>Usually appears on the </a:t>
            </a:r>
            <a:r>
              <a:rPr lang="en-US" sz="3200" dirty="0" smtClean="0"/>
              <a:t>neck, chest &amp; major skin folds then </a:t>
            </a:r>
            <a:r>
              <a:rPr lang="en-US" sz="3200" dirty="0"/>
              <a:t>spreads over the </a:t>
            </a:r>
            <a:r>
              <a:rPr lang="en-US" sz="3200" dirty="0" smtClean="0"/>
              <a:t>body</a:t>
            </a:r>
          </a:p>
          <a:p>
            <a:pPr lvl="1"/>
            <a:r>
              <a:rPr lang="en-US" sz="3200" dirty="0" err="1" smtClean="0">
                <a:solidFill>
                  <a:srgbClr val="FFFFFF"/>
                </a:solidFill>
              </a:rPr>
              <a:t>Circumoral</a:t>
            </a:r>
            <a:r>
              <a:rPr lang="en-US" sz="3200" dirty="0" smtClean="0">
                <a:solidFill>
                  <a:srgbClr val="FFFFFF"/>
                </a:solidFill>
              </a:rPr>
              <a:t> pallor</a:t>
            </a:r>
            <a:endParaRPr lang="en-US" sz="3200" dirty="0"/>
          </a:p>
          <a:p>
            <a:pPr lvl="1"/>
            <a:r>
              <a:rPr lang="en-US" sz="3200" dirty="0"/>
              <a:t>Can last for over a week</a:t>
            </a:r>
          </a:p>
          <a:p>
            <a:pPr lvl="1"/>
            <a:r>
              <a:rPr lang="en-US" sz="3200" dirty="0"/>
              <a:t>As the rash fades, peeling (desquamation) may occur (finger tips, toes, and groin area)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7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0000B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439</Words>
  <Application>Microsoft Office PowerPoint</Application>
  <PresentationFormat>On-screen Show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1_Office Theme</vt:lpstr>
      <vt:lpstr> Scarlet Fever Haemophilus Influenza B </vt:lpstr>
      <vt:lpstr>PowerPoint Presentation</vt:lpstr>
      <vt:lpstr>PowerPoint Presentation</vt:lpstr>
      <vt:lpstr>PowerPoint Presentation</vt:lpstr>
      <vt:lpstr>PowerPoint Presentation</vt:lpstr>
      <vt:lpstr>Classic Childhood Exanthems</vt:lpstr>
      <vt:lpstr>Scarlet Fever</vt:lpstr>
      <vt:lpstr>Scarlet Fever</vt:lpstr>
      <vt:lpstr>PowerPoint Presentation</vt:lpstr>
      <vt:lpstr>Measles versus Scarlet fever</vt:lpstr>
      <vt:lpstr>transmission</vt:lpstr>
      <vt:lpstr>Differential Diagnosis</vt:lpstr>
      <vt:lpstr>Scarlet Fever Complications</vt:lpstr>
      <vt:lpstr>PowerPoint Presentation</vt:lpstr>
      <vt:lpstr>PowerPoint Presentation</vt:lpstr>
      <vt:lpstr>Haemophilus influenza type b (Hib)</vt:lpstr>
      <vt:lpstr> </vt:lpstr>
      <vt:lpstr>  People at increased risk for developing H. influenzae disease </vt:lpstr>
      <vt:lpstr>Prevention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Scarlet Fever</dc:title>
  <dc:creator>DR.AISHA</dc:creator>
  <cp:lastModifiedBy>DR.AISHA</cp:lastModifiedBy>
  <cp:revision>69</cp:revision>
  <dcterms:created xsi:type="dcterms:W3CDTF">2017-10-30T04:07:37Z</dcterms:created>
  <dcterms:modified xsi:type="dcterms:W3CDTF">2018-03-04T18:25:52Z</dcterms:modified>
</cp:coreProperties>
</file>